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74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Task%203_Final%20Content%20Data%20se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ser\Downloads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Agg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Sheet1!$G$6:$G$10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5-42B4-9FFC-38837C17B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9901023"/>
        <c:axId val="1639898143"/>
        <c:axId val="0"/>
      </c:bar3DChart>
      <c:catAx>
        <c:axId val="163990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9898143"/>
        <c:crosses val="autoZero"/>
        <c:auto val="1"/>
        <c:lblAlgn val="ctr"/>
        <c:lblOffset val="100"/>
        <c:noMultiLvlLbl val="0"/>
      </c:catAx>
      <c:valAx>
        <c:axId val="163989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99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 of Reaction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Sheet2!$A$2:$A$17</c:f>
              <c:strCache>
                <c:ptCount val="16"/>
                <c:pt idx="0">
                  <c:v>adore</c:v>
                </c:pt>
                <c:pt idx="1">
                  <c:v>cherish</c:v>
                </c:pt>
                <c:pt idx="2">
                  <c:v>disgust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1548</c:v>
                </c:pt>
                <c:pt idx="1">
                  <c:v>1501</c:v>
                </c:pt>
                <c:pt idx="2">
                  <c:v>1526</c:v>
                </c:pt>
                <c:pt idx="3">
                  <c:v>1548</c:v>
                </c:pt>
                <c:pt idx="4">
                  <c:v>1552</c:v>
                </c:pt>
                <c:pt idx="5">
                  <c:v>1622</c:v>
                </c:pt>
                <c:pt idx="6">
                  <c:v>1512</c:v>
                </c:pt>
                <c:pt idx="7">
                  <c:v>1549</c:v>
                </c:pt>
                <c:pt idx="8">
                  <c:v>1475</c:v>
                </c:pt>
                <c:pt idx="9">
                  <c:v>1520</c:v>
                </c:pt>
                <c:pt idx="10">
                  <c:v>1534</c:v>
                </c:pt>
                <c:pt idx="11">
                  <c:v>1559</c:v>
                </c:pt>
                <c:pt idx="12">
                  <c:v>1572</c:v>
                </c:pt>
                <c:pt idx="13">
                  <c:v>1519</c:v>
                </c:pt>
                <c:pt idx="14">
                  <c:v>1539</c:v>
                </c:pt>
                <c:pt idx="15">
                  <c:v>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50-4237-81D2-0BE73B1F0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866623"/>
        <c:axId val="2123852703"/>
      </c:barChart>
      <c:catAx>
        <c:axId val="212386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52703"/>
        <c:crosses val="autoZero"/>
        <c:auto val="1"/>
        <c:lblAlgn val="ctr"/>
        <c:lblOffset val="100"/>
        <c:noMultiLvlLbl val="0"/>
      </c:catAx>
      <c:valAx>
        <c:axId val="212385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6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set.csv]Sheet3!PivotTable16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 of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Sheet3!$A$2:$A$4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Sheet3!$B$2:$B$4</c:f>
              <c:numCache>
                <c:formatCode>General</c:formatCode>
                <c:ptCount val="3"/>
                <c:pt idx="0">
                  <c:v>7695</c:v>
                </c:pt>
                <c:pt idx="1">
                  <c:v>3071</c:v>
                </c:pt>
                <c:pt idx="2">
                  <c:v>13807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D-4611-AA78-3314379A9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872863"/>
        <c:axId val="2123854143"/>
      </c:barChart>
      <c:catAx>
        <c:axId val="212387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54143"/>
        <c:crosses val="autoZero"/>
        <c:auto val="1"/>
        <c:lblAlgn val="ctr"/>
        <c:lblOffset val="100"/>
        <c:noMultiLvlLbl val="0"/>
      </c:catAx>
      <c:valAx>
        <c:axId val="212385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72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Sheet1!$A$2:$A$17</cx:f>
        <cx:lvl ptCount="16">
          <cx:pt idx="0">animals</cx:pt>
          <cx:pt idx="1">science</cx:pt>
          <cx:pt idx="2">healthy eating</cx:pt>
          <cx:pt idx="3">technology</cx:pt>
          <cx:pt idx="4">food</cx:pt>
          <cx:pt idx="5">culture</cx:pt>
          <cx:pt idx="6">travel</cx:pt>
          <cx:pt idx="7">cooking</cx:pt>
          <cx:pt idx="8">soccer</cx:pt>
          <cx:pt idx="9">education</cx:pt>
          <cx:pt idx="10">fitness</cx:pt>
          <cx:pt idx="11">studying</cx:pt>
          <cx:pt idx="12">dogs</cx:pt>
          <cx:pt idx="13">tennis</cx:pt>
          <cx:pt idx="14">veganism</cx:pt>
          <cx:pt idx="15">public speaking</cx:pt>
        </cx:lvl>
      </cx:strDim>
      <cx:numDim type="val">
        <cx:f>Sheet1!$B$2:$B$17</cx:f>
        <cx:lvl ptCount="16" formatCode="General">
          <cx:pt idx="0">74965</cx:pt>
          <cx:pt idx="1">71168</cx:pt>
          <cx:pt idx="2">69339</cx:pt>
          <cx:pt idx="3">68738</cx:pt>
          <cx:pt idx="4">66676</cx:pt>
          <cx:pt idx="5">66579</cx:pt>
          <cx:pt idx="6">64880</cx:pt>
          <cx:pt idx="7">64756</cx:pt>
          <cx:pt idx="8">57783</cx:pt>
          <cx:pt idx="9">57436</cx:pt>
          <cx:pt idx="10">55323</cx:pt>
          <cx:pt idx="11">54269</cx:pt>
          <cx:pt idx="12">52511</cx:pt>
          <cx:pt idx="13">50339</cx:pt>
          <cx:pt idx="14">49619</cx:pt>
          <cx:pt idx="15">49264</cx:pt>
        </cx:lvl>
      </cx:numDim>
    </cx:data>
  </cx:chartData>
  <cx:chart>
    <cx:title pos="t" align="ctr" overlay="0">
      <cx:tx>
        <cx:txData>
          <cx:v>Category - Score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Category - Score</a:t>
          </a:r>
        </a:p>
      </cx:txPr>
    </cx:title>
    <cx:plotArea>
      <cx:plotAreaRegion>
        <cx:series layoutId="clusteredColumn" uniqueId="{C0C7DBDF-C4BB-40ED-9817-26F8EE0BB18E}">
          <cx:tx>
            <cx:txData>
              <cx:f>Sheet1!$B$1</cx:f>
              <cx:v>Agg score</cx:v>
            </cx:txData>
          </cx:tx>
          <cx:dataId val="0"/>
          <cx:layoutPr>
            <cx:aggregation/>
          </cx:layoutPr>
          <cx:axisId val="1"/>
        </cx:series>
        <cx:series layoutId="paretoLine" ownerIdx="0" uniqueId="{FD69DD9E-7D64-4EF2-BFC2-C4783ABB4CA9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37625" y="51463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99731" y="3305349"/>
            <a:ext cx="6095642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>
                <a:solidFill>
                  <a:srgbClr val="FFFFFF"/>
                </a:solidFill>
                <a:latin typeface="Graphik Regular" panose="020B0503030202060203" pitchFamily="34" charset="0"/>
              </a:rPr>
              <a:t>SocialBuzz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00198" y="117775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26BE42-6ED6-FD6C-30BA-2EF8630EFC23}"/>
              </a:ext>
            </a:extLst>
          </p:cNvPr>
          <p:cNvSpPr txBox="1"/>
          <p:nvPr/>
        </p:nvSpPr>
        <p:spPr>
          <a:xfrm>
            <a:off x="12268200" y="1749819"/>
            <a:ext cx="457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After analyzing the whole, we could infer the insights that the top 5 categories where Animals, Science, healthy eating, technology and food.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topmost reaction type is heart reaction counting – 1625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sentiment is positively biased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89062"/>
            <a:chOff x="0" y="0"/>
            <a:chExt cx="11564591" cy="50520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53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719949" y="3170355"/>
            <a:ext cx="9271689" cy="385356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500" dirty="0"/>
              <a:t>Social Buzz is a fast-growing company that need to adapt quickly to its global scale.</a:t>
            </a:r>
          </a:p>
          <a:p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An audit of Social Buzz’s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Recommendation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/>
              <a:t>Analyse the data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B5A81-8032-4B91-18AC-00C5C588AD5F}"/>
              </a:ext>
            </a:extLst>
          </p:cNvPr>
          <p:cNvSpPr txBox="1"/>
          <p:nvPr/>
        </p:nvSpPr>
        <p:spPr>
          <a:xfrm>
            <a:off x="2462414" y="5150166"/>
            <a:ext cx="729118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00" dirty="0">
                <a:solidFill>
                  <a:schemeClr val="bg1"/>
                </a:solidFill>
              </a:rPr>
              <a:t>Over 100000 posts per day</a:t>
            </a:r>
          </a:p>
          <a:p>
            <a:pPr algn="just"/>
            <a:r>
              <a:rPr lang="en-US" sz="3500" dirty="0">
                <a:solidFill>
                  <a:schemeClr val="bg1"/>
                </a:solidFill>
              </a:rPr>
              <a:t>36500000 pieces of content per year !</a:t>
            </a:r>
          </a:p>
          <a:p>
            <a:pPr algn="just"/>
            <a:endParaRPr lang="en-US" sz="3500" dirty="0">
              <a:solidFill>
                <a:schemeClr val="bg1"/>
              </a:solidFill>
            </a:endParaRPr>
          </a:p>
          <a:p>
            <a:pPr algn="just"/>
            <a:r>
              <a:rPr lang="en-US" sz="3500" dirty="0">
                <a:solidFill>
                  <a:schemeClr val="bg1"/>
                </a:solidFill>
              </a:rPr>
              <a:t>Analyze to find the Social Buzz’s top 5 most popular categories of content</a:t>
            </a:r>
            <a:endParaRPr lang="en-IN" sz="3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ED27DC-C808-01D7-FD2D-C27DCD85488E}"/>
              </a:ext>
            </a:extLst>
          </p:cNvPr>
          <p:cNvSpPr txBox="1"/>
          <p:nvPr/>
        </p:nvSpPr>
        <p:spPr>
          <a:xfrm>
            <a:off x="14214987" y="1789232"/>
            <a:ext cx="353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(Chief Technical Architect)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7BB0AE-B4F6-43D8-F84A-C8FB9A6ACF45}"/>
              </a:ext>
            </a:extLst>
          </p:cNvPr>
          <p:cNvSpPr txBox="1"/>
          <p:nvPr/>
        </p:nvSpPr>
        <p:spPr>
          <a:xfrm>
            <a:off x="14293092" y="4740448"/>
            <a:ext cx="353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Rompton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DM Sans" pitchFamily="2" charset="0"/>
              </a:rPr>
              <a:t>(Senior Principle)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68430C-549C-6612-DA38-82D0D08CA5C7}"/>
              </a:ext>
            </a:extLst>
          </p:cNvPr>
          <p:cNvSpPr txBox="1"/>
          <p:nvPr/>
        </p:nvSpPr>
        <p:spPr>
          <a:xfrm>
            <a:off x="14411316" y="7755566"/>
            <a:ext cx="353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M Sans" pitchFamily="2" charset="0"/>
              </a:rPr>
              <a:t>Shahabas KM</a:t>
            </a:r>
          </a:p>
          <a:p>
            <a:r>
              <a:rPr lang="en-US" dirty="0">
                <a:latin typeface="DM Sans" pitchFamily="2" charset="0"/>
              </a:rPr>
              <a:t>(Data Analyst)</a:t>
            </a:r>
            <a:endParaRPr lang="en-IN" dirty="0"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875111" y="1115656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9D8DA-80CF-4877-D38D-94EAA64A6B51}"/>
              </a:ext>
            </a:extLst>
          </p:cNvPr>
          <p:cNvSpPr txBox="1"/>
          <p:nvPr/>
        </p:nvSpPr>
        <p:spPr>
          <a:xfrm>
            <a:off x="4085988" y="1707522"/>
            <a:ext cx="27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Understanding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1977FD-271C-22AA-9631-ECBC8045A079}"/>
              </a:ext>
            </a:extLst>
          </p:cNvPr>
          <p:cNvSpPr txBox="1"/>
          <p:nvPr/>
        </p:nvSpPr>
        <p:spPr>
          <a:xfrm>
            <a:off x="6012553" y="3121926"/>
            <a:ext cx="27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5815D8-DF8C-CBDB-3A58-179CD88327B8}"/>
              </a:ext>
            </a:extLst>
          </p:cNvPr>
          <p:cNvSpPr txBox="1"/>
          <p:nvPr/>
        </p:nvSpPr>
        <p:spPr>
          <a:xfrm>
            <a:off x="7772902" y="4681835"/>
            <a:ext cx="27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Modelling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D8D900-3D4D-14DC-0773-68CF0E3F46E3}"/>
              </a:ext>
            </a:extLst>
          </p:cNvPr>
          <p:cNvSpPr txBox="1"/>
          <p:nvPr/>
        </p:nvSpPr>
        <p:spPr>
          <a:xfrm>
            <a:off x="9488993" y="6368811"/>
            <a:ext cx="27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Analysis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B91DAB-B431-2A31-6174-BBE16745E11F}"/>
              </a:ext>
            </a:extLst>
          </p:cNvPr>
          <p:cNvSpPr txBox="1"/>
          <p:nvPr/>
        </p:nvSpPr>
        <p:spPr>
          <a:xfrm>
            <a:off x="11485363" y="8033665"/>
            <a:ext cx="27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Uncover Insights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FF05A6B-B774-F3F3-A7EF-CF99F033C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987995"/>
              </p:ext>
            </p:extLst>
          </p:nvPr>
        </p:nvGraphicFramePr>
        <p:xfrm>
          <a:off x="4886080" y="1405894"/>
          <a:ext cx="851583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7" name="Chart 26">
                <a:extLst>
                  <a:ext uri="{FF2B5EF4-FFF2-40B4-BE49-F238E27FC236}">
                    <a16:creationId xmlns:a16="http://schemas.microsoft.com/office/drawing/2014/main" id="{078CF7A4-2767-18CE-BE82-7C91EBE993D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2464170"/>
                  </p:ext>
                </p:extLst>
              </p:nvPr>
            </p:nvGraphicFramePr>
            <p:xfrm>
              <a:off x="4524919" y="1685151"/>
              <a:ext cx="11990327" cy="68873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7" name="Chart 26">
                <a:extLst>
                  <a:ext uri="{FF2B5EF4-FFF2-40B4-BE49-F238E27FC236}">
                    <a16:creationId xmlns:a16="http://schemas.microsoft.com/office/drawing/2014/main" id="{078CF7A4-2767-18CE-BE82-7C91EBE993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4919" y="1685151"/>
                <a:ext cx="11990327" cy="68873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-32552" y="8265697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B9F4C64-8886-7357-0A61-0DB083BC5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623839"/>
              </p:ext>
            </p:extLst>
          </p:nvPr>
        </p:nvGraphicFramePr>
        <p:xfrm>
          <a:off x="2839006" y="2407973"/>
          <a:ext cx="7397017" cy="591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2023DAC-83A6-B80B-B792-433C78F1A0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64713"/>
              </p:ext>
            </p:extLst>
          </p:nvPr>
        </p:nvGraphicFramePr>
        <p:xfrm>
          <a:off x="10712334" y="2407973"/>
          <a:ext cx="6813666" cy="5478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195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DM Sans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Shahabas Muhammed</cp:lastModifiedBy>
  <cp:revision>9</cp:revision>
  <dcterms:created xsi:type="dcterms:W3CDTF">2006-08-16T00:00:00Z</dcterms:created>
  <dcterms:modified xsi:type="dcterms:W3CDTF">2023-07-24T13:48:30Z</dcterms:modified>
  <dc:identifier>DAEhDyfaYKE</dc:identifier>
</cp:coreProperties>
</file>